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9"/>
  </p:notesMasterIdLst>
  <p:handoutMasterIdLst>
    <p:handoutMasterId r:id="rId70"/>
  </p:handoutMasterIdLst>
  <p:sldIdLst>
    <p:sldId id="257" r:id="rId4"/>
    <p:sldId id="366" r:id="rId5"/>
    <p:sldId id="369" r:id="rId6"/>
    <p:sldId id="368" r:id="rId7"/>
    <p:sldId id="261" r:id="rId8"/>
    <p:sldId id="284" r:id="rId9"/>
    <p:sldId id="264" r:id="rId10"/>
    <p:sldId id="262" r:id="rId11"/>
    <p:sldId id="287" r:id="rId12"/>
    <p:sldId id="272" r:id="rId13"/>
    <p:sldId id="275" r:id="rId14"/>
    <p:sldId id="276" r:id="rId15"/>
    <p:sldId id="286" r:id="rId16"/>
    <p:sldId id="370" r:id="rId17"/>
    <p:sldId id="278" r:id="rId18"/>
    <p:sldId id="280" r:id="rId19"/>
    <p:sldId id="281" r:id="rId20"/>
    <p:sldId id="282" r:id="rId21"/>
    <p:sldId id="283" r:id="rId22"/>
    <p:sldId id="289" r:id="rId23"/>
    <p:sldId id="288" r:id="rId24"/>
    <p:sldId id="314" r:id="rId25"/>
    <p:sldId id="315" r:id="rId26"/>
    <p:sldId id="334" r:id="rId27"/>
    <p:sldId id="327" r:id="rId28"/>
    <p:sldId id="360" r:id="rId29"/>
    <p:sldId id="316" r:id="rId30"/>
    <p:sldId id="332" r:id="rId31"/>
    <p:sldId id="362" r:id="rId32"/>
    <p:sldId id="363" r:id="rId33"/>
    <p:sldId id="317" r:id="rId34"/>
    <p:sldId id="330" r:id="rId35"/>
    <p:sldId id="364" r:id="rId36"/>
    <p:sldId id="365" r:id="rId37"/>
    <p:sldId id="313" r:id="rId38"/>
    <p:sldId id="335" r:id="rId39"/>
    <p:sldId id="336" r:id="rId40"/>
    <p:sldId id="337" r:id="rId41"/>
    <p:sldId id="338" r:id="rId42"/>
    <p:sldId id="339" r:id="rId43"/>
    <p:sldId id="318" r:id="rId44"/>
    <p:sldId id="340" r:id="rId45"/>
    <p:sldId id="341" r:id="rId46"/>
    <p:sldId id="342" r:id="rId47"/>
    <p:sldId id="343" r:id="rId48"/>
    <p:sldId id="312" r:id="rId49"/>
    <p:sldId id="321" r:id="rId50"/>
    <p:sldId id="344" r:id="rId51"/>
    <p:sldId id="345" r:id="rId52"/>
    <p:sldId id="320" r:id="rId53"/>
    <p:sldId id="349" r:id="rId54"/>
    <p:sldId id="322" r:id="rId55"/>
    <p:sldId id="350" r:id="rId56"/>
    <p:sldId id="351" r:id="rId57"/>
    <p:sldId id="352" r:id="rId58"/>
    <p:sldId id="353" r:id="rId59"/>
    <p:sldId id="311" r:id="rId60"/>
    <p:sldId id="323" r:id="rId61"/>
    <p:sldId id="354" r:id="rId62"/>
    <p:sldId id="355" r:id="rId63"/>
    <p:sldId id="324" r:id="rId64"/>
    <p:sldId id="356" r:id="rId65"/>
    <p:sldId id="357" r:id="rId66"/>
    <p:sldId id="358" r:id="rId67"/>
    <p:sldId id="359" r:id="rId68"/>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50185" autoAdjust="0"/>
  </p:normalViewPr>
  <p:slideViewPr>
    <p:cSldViewPr snapToGrid="0">
      <p:cViewPr>
        <p:scale>
          <a:sx n="40" d="100"/>
          <a:sy n="40" d="100"/>
        </p:scale>
        <p:origin x="2058" y="30"/>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2382"/>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28-11-2016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28-11-2016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(la cual es una de las consultoras líderes en el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paneles indicadores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a:t>
            </a:r>
            <a:r>
              <a:rPr lang="es-ES" sz="1200" b="0" i="0" kern="1200">
                <a:solidFill>
                  <a:schemeClr val="tx1"/>
                </a:solidFill>
                <a:effectLst/>
                <a:latin typeface="+mn-lt"/>
                <a:ea typeface="+mn-ea"/>
                <a:cs typeface="+mn-cs"/>
              </a:rPr>
              <a:t>Combine el análisis visual con el poder de la ciencia de los datos para transformar activos poco utilizados en una ventaja competitiva.</a:t>
            </a:r>
            <a:endParaRPr lang="en-US" sz="1200" b="0" i="0" kern="120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Una de las</a:t>
            </a:r>
            <a:r>
              <a:rPr lang="es-PY" sz="1200" b="0" i="0" kern="1200" baseline="0" dirty="0">
                <a:solidFill>
                  <a:schemeClr val="tx1"/>
                </a:solidFill>
                <a:effectLst/>
                <a:latin typeface="+mn-lt"/>
                <a:ea typeface="+mn-ea"/>
                <a:cs typeface="+mn-cs"/>
              </a:rPr>
              <a:t> definiciones que más se escucha es que la inteligencia de negocios no es nada más que la transformación de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baseline="0" dirty="0">
                <a:solidFill>
                  <a:schemeClr val="tx1"/>
                </a:solidFill>
                <a:effectLst/>
                <a:latin typeface="+mn-lt"/>
                <a:ea typeface="+mn-ea"/>
                <a:cs typeface="+mn-cs"/>
              </a:rPr>
              <a:t>CONOCIMIENTO</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INFORMACIÓN e INFORMACION</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DATOS</a:t>
            </a:r>
          </a:p>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Datos</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 Datos en bruto, números, letras símbolos, </a:t>
            </a:r>
            <a:r>
              <a:rPr lang="es-PY" sz="1200" b="0" i="0" kern="1200" baseline="0" dirty="0" err="1">
                <a:solidFill>
                  <a:schemeClr val="tx1"/>
                </a:solidFill>
                <a:effectLst/>
                <a:latin typeface="+mn-lt"/>
                <a:ea typeface="+mn-ea"/>
                <a:cs typeface="+mn-cs"/>
              </a:rPr>
              <a:t>senales</a:t>
            </a:r>
            <a:r>
              <a:rPr lang="es-PY" sz="1200" b="0" i="0" kern="1200" baseline="0" dirty="0">
                <a:solidFill>
                  <a:schemeClr val="tx1"/>
                </a:solidFill>
                <a:effectLst/>
                <a:latin typeface="+mn-lt"/>
                <a:ea typeface="+mn-ea"/>
                <a:cs typeface="+mn-cs"/>
              </a:rPr>
              <a:t>, todo esto </a:t>
            </a:r>
            <a:r>
              <a:rPr lang="es-PY" sz="1200" b="0" i="0" kern="1200" baseline="0" dirty="0" err="1">
                <a:solidFill>
                  <a:schemeClr val="tx1"/>
                </a:solidFill>
                <a:effectLst/>
                <a:latin typeface="+mn-lt"/>
                <a:ea typeface="+mn-ea"/>
                <a:cs typeface="+mn-cs"/>
              </a:rPr>
              <a:t>correponde</a:t>
            </a:r>
            <a:r>
              <a:rPr lang="es-PY" sz="1200" b="0" i="0" kern="1200" baseline="0" dirty="0">
                <a:solidFill>
                  <a:schemeClr val="tx1"/>
                </a:solidFill>
                <a:effectLst/>
                <a:latin typeface="+mn-lt"/>
                <a:ea typeface="+mn-ea"/>
                <a:cs typeface="+mn-cs"/>
              </a:rPr>
              <a:t> a ingeniería de datos corresponde a los ingenieros de datos cargar los mismos en una BD.</a:t>
            </a:r>
            <a:br>
              <a:rPr lang="es-PY" sz="1200" b="0" i="0" kern="1200" baseline="0" dirty="0">
                <a:solidFill>
                  <a:schemeClr val="tx1"/>
                </a:solidFill>
                <a:effectLst/>
                <a:latin typeface="+mn-lt"/>
                <a:ea typeface="+mn-ea"/>
                <a:cs typeface="+mn-cs"/>
              </a:rPr>
            </a:br>
            <a:r>
              <a:rPr lang="es-PY" sz="1200" b="0" i="0" kern="1200" baseline="0" dirty="0" err="1">
                <a:solidFill>
                  <a:schemeClr val="tx1"/>
                </a:solidFill>
                <a:effectLst/>
                <a:latin typeface="+mn-lt"/>
                <a:ea typeface="+mn-ea"/>
                <a:cs typeface="+mn-cs"/>
              </a:rPr>
              <a:t>Information</a:t>
            </a:r>
            <a:r>
              <a:rPr lang="es-PY" sz="1200" b="0" i="0" kern="1200" baseline="0" dirty="0">
                <a:solidFill>
                  <a:schemeClr val="tx1"/>
                </a:solidFill>
                <a:effectLst/>
                <a:latin typeface="+mn-lt"/>
                <a:ea typeface="+mn-ea"/>
                <a:cs typeface="+mn-cs"/>
              </a:rPr>
              <a:t>-&gt;Qué paso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Descripci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los datos(</a:t>
            </a:r>
            <a:r>
              <a:rPr lang="es-PY" sz="1200" b="0" i="0" kern="1200" baseline="0" dirty="0" err="1">
                <a:solidFill>
                  <a:schemeClr val="tx1"/>
                </a:solidFill>
                <a:effectLst/>
                <a:latin typeface="+mn-lt"/>
                <a:ea typeface="+mn-ea"/>
                <a:cs typeface="+mn-cs"/>
              </a:rPr>
              <a:t>Energia</a:t>
            </a:r>
            <a:r>
              <a:rPr lang="es-PY" sz="1200" b="0" i="0" kern="1200" baseline="0" dirty="0">
                <a:solidFill>
                  <a:schemeClr val="tx1"/>
                </a:solidFill>
                <a:effectLst/>
                <a:latin typeface="+mn-lt"/>
                <a:ea typeface="+mn-ea"/>
                <a:cs typeface="+mn-cs"/>
              </a:rPr>
              <a:t> consumida mes), conocemos el contexto, conoces como se relacionan estos datos(facturación vs </a:t>
            </a:r>
            <a:r>
              <a:rPr lang="es-PY" sz="1200" b="0" i="0" kern="1200" baseline="0" dirty="0" err="1">
                <a:solidFill>
                  <a:schemeClr val="tx1"/>
                </a:solidFill>
                <a:effectLst/>
                <a:latin typeface="+mn-lt"/>
                <a:ea typeface="+mn-ea"/>
                <a:cs typeface="+mn-cs"/>
              </a:rPr>
              <a:t>Energia</a:t>
            </a:r>
            <a:r>
              <a:rPr lang="es-PY" sz="1200" b="0" i="0" kern="1200" baseline="0" dirty="0">
                <a:solidFill>
                  <a:schemeClr val="tx1"/>
                </a:solidFill>
                <a:effectLst/>
                <a:latin typeface="+mn-lt"/>
                <a:ea typeface="+mn-ea"/>
                <a:cs typeface="+mn-cs"/>
              </a:rPr>
              <a:t> consumida),  se conoce lo que ha sucedido porque tenemos datos que evidencian lo sucedido.</a:t>
            </a:r>
            <a:br>
              <a:rPr lang="es-PY" sz="1200" b="0" i="0" kern="1200" baseline="0" dirty="0">
                <a:solidFill>
                  <a:schemeClr val="tx1"/>
                </a:solidFill>
                <a:effectLst/>
                <a:latin typeface="+mn-lt"/>
                <a:ea typeface="+mn-ea"/>
                <a:cs typeface="+mn-cs"/>
              </a:rPr>
            </a:br>
            <a:endParaRPr lang="es-PY"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baseline="0" dirty="0">
                <a:solidFill>
                  <a:schemeClr val="tx1"/>
                </a:solidFill>
                <a:effectLst/>
                <a:latin typeface="+mn-lt"/>
                <a:ea typeface="+mn-ea"/>
                <a:cs typeface="+mn-cs"/>
              </a:rPr>
              <a:t>Y cómo diferenciamos estos conceptos</a:t>
            </a:r>
            <a:r>
              <a:rPr lang="en-US" sz="1200" b="0" i="0" kern="1200" baseline="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331326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agregar otra dimensión de datos al panel o sea datos de mayor calidad y que den más apoyo a las decisiones.</a:t>
            </a:r>
            <a:br>
              <a:rPr lang="es-ES" sz="1200" b="0" i="0" kern="1200" baseline="0" dirty="0">
                <a:solidFill>
                  <a:schemeClr val="tx1"/>
                </a:solidFill>
                <a:effectLst/>
                <a:latin typeface="+mn-lt"/>
                <a:ea typeface="+mn-ea"/>
                <a:cs typeface="+mn-cs"/>
              </a:rPr>
            </a:br>
            <a:r>
              <a:rPr lang="es-ES" sz="1200" b="0" i="0" kern="1200" baseline="0" dirty="0">
                <a:solidFill>
                  <a:schemeClr val="tx1"/>
                </a:solidFill>
                <a:effectLst/>
                <a:latin typeface="+mn-lt"/>
                <a:ea typeface="+mn-ea"/>
                <a:cs typeface="+mn-cs"/>
              </a:rPr>
              <a:t>Observamos que las fuerzas dinámicas del mercado obligan a las organizaciones a mantenerse al día respecto a la evolución de su entorno (López-Zapata et al., 2012), para tomar las decisiones correctas. Los entornos globales están cambiando rápidamente y, por lo tanto, el aprendizaje de la exploración debe ser practicado implacablemente. El dinamismo del entorno aumenta el riesgo de que los conocimientos específicos sobre el medio ambiente se vuelvan obsoletos (Ben-Oz &amp; </a:t>
            </a:r>
            <a:r>
              <a:rPr lang="es-ES" sz="1200" b="0" i="0" kern="1200" baseline="0" dirty="0" err="1">
                <a:solidFill>
                  <a:schemeClr val="tx1"/>
                </a:solidFill>
                <a:effectLst/>
                <a:latin typeface="+mn-lt"/>
                <a:ea typeface="+mn-ea"/>
                <a:cs typeface="+mn-cs"/>
              </a:rPr>
              <a:t>Greve</a:t>
            </a:r>
            <a:r>
              <a:rPr lang="es-ES" sz="1200" b="0" i="0" kern="1200" baseline="0" dirty="0">
                <a:solidFill>
                  <a:schemeClr val="tx1"/>
                </a:solidFill>
                <a:effectLst/>
                <a:latin typeface="+mn-lt"/>
                <a:ea typeface="+mn-ea"/>
                <a:cs typeface="+mn-cs"/>
              </a:rPr>
              <a:t>, 2012), afectando los procesos de aprendizaje (</a:t>
            </a:r>
            <a:r>
              <a:rPr lang="es-ES" sz="1200" b="0" i="0" kern="1200" baseline="0" dirty="0" err="1">
                <a:solidFill>
                  <a:schemeClr val="tx1"/>
                </a:solidFill>
                <a:effectLst/>
                <a:latin typeface="+mn-lt"/>
                <a:ea typeface="+mn-ea"/>
                <a:cs typeface="+mn-cs"/>
              </a:rPr>
              <a:t>Shinkle</a:t>
            </a:r>
            <a:r>
              <a:rPr lang="es-ES" sz="1200" b="0" i="0" kern="1200" baseline="0" dirty="0">
                <a:solidFill>
                  <a:schemeClr val="tx1"/>
                </a:solidFill>
                <a:effectLst/>
                <a:latin typeface="+mn-lt"/>
                <a:ea typeface="+mn-ea"/>
                <a:cs typeface="+mn-cs"/>
              </a:rPr>
              <a:t>, 2012).</a:t>
            </a:r>
          </a:p>
          <a:p>
            <a:pPr marL="0" marR="0" lvl="0" indent="0" algn="l" defTabSz="914400" rtl="0" eaLnBrk="1" fontAlgn="auto" latinLnBrk="0" hangingPunct="1">
              <a:lnSpc>
                <a:spcPct val="100000"/>
              </a:lnSpc>
              <a:spcBef>
                <a:spcPts val="0"/>
              </a:spcBef>
              <a:spcAft>
                <a:spcPts val="0"/>
              </a:spcAft>
              <a:buClrTx/>
              <a:buSzTx/>
              <a:buFontTx/>
              <a:buNone/>
              <a:tabLst/>
              <a:defRPr/>
            </a:pP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Momento adecuado:</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Asking</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develop</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see</a:t>
            </a:r>
            <a:r>
              <a:rPr lang="es-ES" sz="1200" b="0" i="0" kern="1200" baseline="0" dirty="0">
                <a:solidFill>
                  <a:schemeClr val="tx1"/>
                </a:solidFill>
                <a:effectLst/>
                <a:latin typeface="+mn-lt"/>
                <a:ea typeface="+mn-ea"/>
                <a:cs typeface="+mn-cs"/>
              </a:rPr>
              <a:t>, refine, esto retrasa el proceso de toma de decisiones. Si la organización demora una decisión, sus competidores pueden entrar primero (</a:t>
            </a:r>
            <a:r>
              <a:rPr lang="es-ES" sz="1200" b="0" i="0" kern="1200" baseline="0" dirty="0" err="1">
                <a:solidFill>
                  <a:schemeClr val="tx1"/>
                </a:solidFill>
                <a:effectLst/>
                <a:latin typeface="+mn-lt"/>
                <a:ea typeface="+mn-ea"/>
                <a:cs typeface="+mn-cs"/>
              </a:rPr>
              <a:t>Pratt</a:t>
            </a:r>
            <a:r>
              <a:rPr lang="es-ES" sz="1200" b="0" i="0" kern="1200" baseline="0" dirty="0">
                <a:solidFill>
                  <a:schemeClr val="tx1"/>
                </a:solidFill>
                <a:effectLst/>
                <a:latin typeface="+mn-lt"/>
                <a:ea typeface="+mn-ea"/>
                <a:cs typeface="+mn-cs"/>
              </a:rPr>
              <a:t> et al., 1995), lo que aumenta el riesgo de perder efectividad en sus decisiones (Equipo </a:t>
            </a:r>
            <a:r>
              <a:rPr lang="es-ES" sz="1200" b="0" i="0" kern="1200" baseline="0" dirty="0" err="1">
                <a:solidFill>
                  <a:schemeClr val="tx1"/>
                </a:solidFill>
                <a:effectLst/>
                <a:latin typeface="+mn-lt"/>
                <a:ea typeface="+mn-ea"/>
                <a:cs typeface="+mn-cs"/>
              </a:rPr>
              <a:t>Predizo</a:t>
            </a:r>
            <a:r>
              <a:rPr lang="es-ES" sz="1200" b="0" i="0" kern="1200" baseline="0" dirty="0">
                <a:solidFill>
                  <a:schemeClr val="tx1"/>
                </a:solidFill>
                <a:effectLst/>
                <a:latin typeface="+mn-lt"/>
                <a:ea typeface="+mn-ea"/>
                <a:cs typeface="+mn-cs"/>
              </a:rPr>
              <a:t>).</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y perderemos totalmente este mercado a menos que disminuyamos nuestros costes de operaciones”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u="sng" dirty="0"/>
              <a:t>Datos:</a:t>
            </a:r>
          </a:p>
          <a:p>
            <a:r>
              <a:rPr lang="es-PY" dirty="0"/>
              <a:t>Son hechos y cifras sin procesar, sin ninguna interpretación ni ningún análisis añadidos.</a:t>
            </a:r>
          </a:p>
          <a:p>
            <a:r>
              <a:rPr lang="es-PY" u="sng" dirty="0"/>
              <a:t>Información:</a:t>
            </a:r>
            <a:r>
              <a:rPr lang="es-PY" dirty="0"/>
              <a:t> </a:t>
            </a:r>
            <a:br>
              <a:rPr lang="es-PY" dirty="0"/>
            </a:br>
            <a:r>
              <a:rPr lang="es-PY" dirty="0"/>
              <a:t>Son datos que han sido interpretados a fin de que tengan sentido para el usuario.</a:t>
            </a:r>
            <a:br>
              <a:rPr lang="es-PY" dirty="0"/>
            </a:br>
            <a:r>
              <a:rPr lang="es-PY" u="sng"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354116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28-11-2016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28-11-2016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28-11-2016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28-11-2016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28-11-2016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28-11-2016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28-11-2016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28-11-2016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28-11-2016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28-11-2016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28-11-2016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28-11-2016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457200" y="2286000"/>
            <a:ext cx="9784080" cy="1773936"/>
          </a:xfrm>
        </p:spPr>
        <p:txBody>
          <a:bodyPr/>
          <a:lstStyle/>
          <a:p>
            <a:pPr algn="ctr"/>
            <a:r>
              <a:rPr lang="es-PY" sz="4300" b="1" noProof="1">
                <a:latin typeface="Adobe Fangsong Std R" panose="02020400000000000000" pitchFamily="18" charset="-128"/>
                <a:ea typeface="Adobe Fangsong Std R" panose="02020400000000000000" pitchFamily="18" charset="-128"/>
              </a:rPr>
              <a:t>Data Discovery Aplicados a Datos del Paraguay</a:t>
            </a:r>
          </a:p>
        </p:txBody>
      </p:sp>
      <p:sp>
        <p:nvSpPr>
          <p:cNvPr id="3" name="Text Placeholder 18"/>
          <p:cNvSpPr>
            <a:spLocks noGrp="1"/>
          </p:cNvSpPr>
          <p:nvPr>
            <p:ph type="body" sz="quarter" idx="14"/>
          </p:nvPr>
        </p:nvSpPr>
        <p:spPr>
          <a:xfrm>
            <a:off x="159509" y="6372352"/>
            <a:ext cx="1925323" cy="736600"/>
          </a:xfrm>
        </p:spPr>
        <p:txBody>
          <a:bodyPr/>
          <a:lstStyle/>
          <a:p>
            <a:r>
              <a:rPr lang="es-PY" sz="2400" noProof="1">
                <a:latin typeface="Adobe Fangsong Std R" panose="02020400000000000000" pitchFamily="18" charset="-128"/>
                <a:ea typeface="Adobe Fangsong Std R" panose="02020400000000000000" pitchFamily="18" charset="-128"/>
              </a:rPr>
              <a:t>Iván Cáceres</a:t>
            </a:r>
          </a:p>
        </p:txBody>
      </p:sp>
      <p:sp>
        <p:nvSpPr>
          <p:cNvPr id="4" name="Text Placeholder 18"/>
          <p:cNvSpPr>
            <a:spLocks noGrp="1"/>
          </p:cNvSpPr>
          <p:nvPr>
            <p:ph type="body" sz="quarter" idx="14"/>
          </p:nvPr>
        </p:nvSpPr>
        <p:spPr>
          <a:xfrm>
            <a:off x="7663685" y="6372352"/>
            <a:ext cx="2102107" cy="736600"/>
          </a:xfrm>
        </p:spPr>
        <p:txBody>
          <a:bodyPr/>
          <a:lstStyle/>
          <a:p>
            <a:r>
              <a:rPr lang="es-PY" sz="2400" noProof="1">
                <a:latin typeface="Adobe Fangsong Std R" panose="02020400000000000000" pitchFamily="18" charset="-128"/>
                <a:ea typeface="Adobe Fangsong Std R" panose="02020400000000000000" pitchFamily="18" charset="-128"/>
              </a:rPr>
              <a:t>Ariel Landaida</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717632" y="257907"/>
            <a:ext cx="8853054" cy="736600"/>
          </a:xfrm>
        </p:spPr>
        <p:txBody>
          <a:bodyPr/>
          <a:lstStyle/>
          <a:p>
            <a:pPr algn="ctr"/>
            <a:r>
              <a:rPr lang="ES-PY" sz="4300" noProof="1">
                <a:ea typeface="Adobe Fangsong Std R" panose="02020400000000000000" pitchFamily="18" charset="-128"/>
              </a:rPr>
              <a:t>Aberdeen Group</a:t>
            </a:r>
          </a:p>
        </p:txBody>
      </p:sp>
      <p:sp>
        <p:nvSpPr>
          <p:cNvPr id="2" name="TextBox 1"/>
          <p:cNvSpPr txBox="1"/>
          <p:nvPr/>
        </p:nvSpPr>
        <p:spPr>
          <a:xfrm>
            <a:off x="1125415" y="1547445"/>
            <a:ext cx="7549662" cy="3539430"/>
          </a:xfrm>
          <a:prstGeom prst="rect">
            <a:avLst/>
          </a:prstGeom>
          <a:noFill/>
        </p:spPr>
        <p:txBody>
          <a:bodyPr wrap="square" rtlCol="0">
            <a:spAutoFit/>
          </a:bodyPr>
          <a:lstStyle/>
          <a:p>
            <a:r>
              <a:rPr lang="en-US" sz="2800" dirty="0"/>
              <a:t>53% de </a:t>
            </a:r>
            <a:r>
              <a:rPr lang="en-US" sz="2800" dirty="0" err="1"/>
              <a:t>los</a:t>
            </a:r>
            <a:r>
              <a:rPr lang="en-US" sz="2800" dirty="0"/>
              <a:t> </a:t>
            </a:r>
            <a:r>
              <a:rPr lang="en-US" sz="2800" dirty="0" err="1"/>
              <a:t>administradores</a:t>
            </a:r>
            <a:r>
              <a:rPr lang="en-US" sz="2800" dirty="0"/>
              <a:t> de las </a:t>
            </a:r>
            <a:r>
              <a:rPr lang="en-US" sz="2800" dirty="0" err="1"/>
              <a:t>organizaciones</a:t>
            </a:r>
            <a:r>
              <a:rPr lang="en-US" sz="2800" dirty="0"/>
              <a:t> l</a:t>
            </a:r>
            <a:r>
              <a:rPr lang="es-PY" sz="2800" dirty="0" err="1"/>
              <a:t>íderes</a:t>
            </a:r>
            <a:r>
              <a:rPr lang="es-PY" sz="2800" dirty="0"/>
              <a:t> usaron herramientas de BI al menos una vez a la semana,</a:t>
            </a:r>
          </a:p>
          <a:p>
            <a:endParaRPr lang="es-PY" sz="2800" dirty="0"/>
          </a:p>
          <a:p>
            <a:r>
              <a:rPr lang="es-PY" sz="2800" dirty="0"/>
              <a:t>32% interactuaron con paneles ampliamente,</a:t>
            </a:r>
          </a:p>
          <a:p>
            <a:endParaRPr lang="es-PY" sz="2800" dirty="0"/>
          </a:p>
          <a:p>
            <a:r>
              <a:rPr lang="es-PY" sz="2800" dirty="0"/>
              <a:t>y 34% de las organizaciones encuestadas reconocen que muchas decisiones son basadas en datos pobres.</a:t>
            </a:r>
            <a:endParaRPr lang="en-US" sz="2800" dirty="0"/>
          </a:p>
        </p:txBody>
      </p:sp>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4" name="Picture 3"/>
          <p:cNvPicPr>
            <a:picLocks noChangeAspect="1"/>
          </p:cNvPicPr>
          <p:nvPr/>
        </p:nvPicPr>
        <p:blipFill>
          <a:blip r:embed="rId3"/>
          <a:stretch>
            <a:fillRect/>
          </a:stretch>
        </p:blipFill>
        <p:spPr>
          <a:xfrm>
            <a:off x="1147061" y="1690741"/>
            <a:ext cx="7973538" cy="5430008"/>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2986" y="1789082"/>
            <a:ext cx="7805944" cy="4355601"/>
          </a:xfrm>
          <a:prstGeom prst="rect">
            <a:avLst/>
          </a:prstGeom>
        </p:spPr>
      </p:pic>
      <p:pic>
        <p:nvPicPr>
          <p:cNvPr id="3" name="Picture 2"/>
          <p:cNvPicPr>
            <a:picLocks noChangeAspect="1"/>
          </p:cNvPicPr>
          <p:nvPr/>
        </p:nvPicPr>
        <p:blipFill>
          <a:blip r:embed="rId4"/>
          <a:stretch>
            <a:fillRect/>
          </a:stretch>
        </p:blipFill>
        <p:spPr>
          <a:xfrm>
            <a:off x="1381841" y="1457960"/>
            <a:ext cx="7697052" cy="5957232"/>
          </a:xfrm>
          <a:prstGeom prst="rect">
            <a:avLst/>
          </a:prstGeom>
        </p:spPr>
      </p:pic>
    </p:spTree>
    <p:extLst>
      <p:ext uri="{BB962C8B-B14F-4D97-AF65-F5344CB8AC3E}">
        <p14:creationId xmlns:p14="http://schemas.microsoft.com/office/powerpoint/2010/main" val="113744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0501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2600358" y="1755648"/>
            <a:ext cx="5566536" cy="5465839"/>
            <a:chOff x="2015555" y="1064734"/>
            <a:chExt cx="7098853" cy="6540801"/>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858"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 Placeholder 18"/>
          <p:cNvSpPr>
            <a:spLocks noGrp="1"/>
          </p:cNvSpPr>
          <p:nvPr>
            <p:ph type="body" sz="quarter" idx="14"/>
          </p:nvPr>
        </p:nvSpPr>
        <p:spPr>
          <a:xfrm>
            <a:off x="1182823" y="421459"/>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9597</Words>
  <Application>Microsoft Office PowerPoint</Application>
  <PresentationFormat>Custom</PresentationFormat>
  <Paragraphs>560</Paragraphs>
  <Slides>65</Slides>
  <Notes>61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65</vt:i4>
      </vt:variant>
    </vt:vector>
  </HeadingPairs>
  <TitlesOfParts>
    <vt:vector size="79" baseType="lpstr">
      <vt:lpstr>ＭＳ Ｐゴシック</vt:lpstr>
      <vt:lpstr>ＭＳ Ｐゴシック</vt:lpstr>
      <vt:lpstr>Adobe Fangsong Std R</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2016-11-28T22:38:28Z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